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33f8179a76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33f8179a76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33f8179a7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33f8179a7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33f8179a7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33f8179a7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33f8179a7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33f8179a7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33f8179a7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33f8179a7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33f8179a76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33f8179a7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33f8179a7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33f8179a7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33f8179a76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33f8179a76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3f8179a76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3f8179a76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hyperlink" Target="https://arxiv.org/abs/2310.08537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arxiv.org/abs/2310.08537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arxiv.org/abs/1806.07421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hyperlink" Target="https://github.com/cropandweed/cropandweed-dataset" TargetMode="External"/><Relationship Id="rId5" Type="http://schemas.openxmlformats.org/officeDocument/2006/relationships/hyperlink" Target="https://openaccess.thecvf.com/content/WACV2023/papers/Steininger_The_CropAndWeed_Dataset_A_Multi-Modal_Learning_Approach_for_Efficient_Crop_WACV_2023_paper.pdf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339125" y="527050"/>
            <a:ext cx="5563800" cy="3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339125" y="65350"/>
            <a:ext cx="5269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AutoNum type="arabicPeriod"/>
            </a:pPr>
            <a:r>
              <a:rPr b="1" lang="en" sz="2000">
                <a:solidFill>
                  <a:schemeClr val="dk2"/>
                </a:solidFill>
              </a:rPr>
              <a:t>State of XAI Evaluation Metric</a:t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96675" y="609425"/>
            <a:ext cx="6966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-"/>
            </a:pPr>
            <a:r>
              <a:rPr lang="en">
                <a:solidFill>
                  <a:schemeClr val="dk2"/>
                </a:solidFill>
              </a:rPr>
              <a:t>Only </a:t>
            </a:r>
            <a:r>
              <a:rPr lang="en">
                <a:solidFill>
                  <a:srgbClr val="38761D"/>
                </a:solidFill>
              </a:rPr>
              <a:t>75 papers</a:t>
            </a:r>
            <a:r>
              <a:rPr lang="en">
                <a:solidFill>
                  <a:srgbClr val="FF0000"/>
                </a:solidFill>
              </a:rPr>
              <a:t> </a:t>
            </a:r>
            <a:r>
              <a:rPr lang="en">
                <a:solidFill>
                  <a:schemeClr val="dk2"/>
                </a:solidFill>
              </a:rPr>
              <a:t>included </a:t>
            </a:r>
            <a:r>
              <a:rPr lang="en">
                <a:solidFill>
                  <a:schemeClr val="dk2"/>
                </a:solidFill>
              </a:rPr>
              <a:t>quantitative</a:t>
            </a:r>
            <a:r>
              <a:rPr lang="en">
                <a:solidFill>
                  <a:schemeClr val="dk2"/>
                </a:solidFill>
              </a:rPr>
              <a:t> evaluation metrics </a:t>
            </a:r>
            <a:r>
              <a:rPr lang="en">
                <a:solidFill>
                  <a:schemeClr val="dk2"/>
                </a:solidFill>
              </a:rPr>
              <a:t>(EM) in XAI for over </a:t>
            </a:r>
            <a:r>
              <a:rPr lang="en">
                <a:solidFill>
                  <a:srgbClr val="FF0000"/>
                </a:solidFill>
              </a:rPr>
              <a:t>7000 papers screened</a:t>
            </a:r>
            <a:r>
              <a:rPr lang="en">
                <a:solidFill>
                  <a:schemeClr val="dk2"/>
                </a:solidFill>
              </a:rPr>
              <a:t> (07/2023)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-"/>
            </a:pPr>
            <a:r>
              <a:rPr lang="en">
                <a:solidFill>
                  <a:schemeClr val="dk2"/>
                </a:solidFill>
              </a:rPr>
              <a:t>A rise of using XAI explanation in research, but lack of EM for Explainability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=&gt; Indicate a lack of </a:t>
            </a:r>
            <a:r>
              <a:rPr lang="en">
                <a:solidFill>
                  <a:schemeClr val="dk2"/>
                </a:solidFill>
              </a:rPr>
              <a:t>systematic</a:t>
            </a:r>
            <a:r>
              <a:rPr lang="en">
                <a:solidFill>
                  <a:schemeClr val="dk2"/>
                </a:solidFill>
              </a:rPr>
              <a:t>, reliable EM for Explainability in XAI field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125" y="1617000"/>
            <a:ext cx="5534001" cy="3526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5608200" y="406815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Src: </a:t>
            </a:r>
            <a:br>
              <a:rPr lang="en"/>
            </a:br>
            <a:r>
              <a:rPr lang="en" sz="1100" u="sng">
                <a:solidFill>
                  <a:schemeClr val="hlink"/>
                </a:solidFill>
                <a:hlinkClick r:id="rId4"/>
              </a:rPr>
              <a:t>[2310.08537] XAI Benchmark for Visual Explanation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/>
          <p:nvPr/>
        </p:nvSpPr>
        <p:spPr>
          <a:xfrm>
            <a:off x="339125" y="527050"/>
            <a:ext cx="5563800" cy="3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 txBox="1"/>
          <p:nvPr/>
        </p:nvSpPr>
        <p:spPr>
          <a:xfrm>
            <a:off x="339125" y="65350"/>
            <a:ext cx="6770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XAI methods used in </a:t>
            </a:r>
            <a:r>
              <a:rPr b="1" lang="en" sz="2000">
                <a:solidFill>
                  <a:schemeClr val="dk2"/>
                </a:solidFill>
              </a:rPr>
              <a:t>our</a:t>
            </a:r>
            <a:r>
              <a:rPr b="1" lang="en" sz="2000">
                <a:solidFill>
                  <a:schemeClr val="dk2"/>
                </a:solidFill>
              </a:rPr>
              <a:t> project</a:t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150" name="Google Shape;150;p22"/>
          <p:cNvSpPr txBox="1"/>
          <p:nvPr/>
        </p:nvSpPr>
        <p:spPr>
          <a:xfrm>
            <a:off x="128900" y="614225"/>
            <a:ext cx="5008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en" sz="1200">
                <a:solidFill>
                  <a:schemeClr val="dk1"/>
                </a:solidFill>
              </a:rPr>
              <a:t>In this project, our group aims to use at least 2 DL models, it could be FCN Resnet50 and Deeplabv3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en" sz="1200">
                <a:solidFill>
                  <a:schemeClr val="dk1"/>
                </a:solidFill>
              </a:rPr>
              <a:t>WeedOrCrop9/WeedOrCrop2 annotations will be used to train and evaluate benchmark for some xAI Explanation method (GradCAM, HiresCAM,.)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en" sz="1200">
                <a:solidFill>
                  <a:schemeClr val="dk1"/>
                </a:solidFill>
              </a:rPr>
              <a:t>We will create benchmark tables and give conclusion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0750" y="614225"/>
            <a:ext cx="1704175" cy="419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339125" y="527050"/>
            <a:ext cx="5563800" cy="3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339125" y="65350"/>
            <a:ext cx="5332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XAI Benchmark for Visual Explanation</a:t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196675" y="609425"/>
            <a:ext cx="42195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-"/>
            </a:pPr>
            <a:r>
              <a:rPr lang="en">
                <a:solidFill>
                  <a:schemeClr val="dk2"/>
                </a:solidFill>
              </a:rPr>
              <a:t>In the papers below, the author stated there is a </a:t>
            </a:r>
            <a:r>
              <a:rPr b="1" lang="en">
                <a:solidFill>
                  <a:schemeClr val="dk2"/>
                </a:solidFill>
              </a:rPr>
              <a:t>lack of method for XAI </a:t>
            </a:r>
            <a:r>
              <a:rPr b="1" lang="en">
                <a:solidFill>
                  <a:srgbClr val="E69138"/>
                </a:solidFill>
              </a:rPr>
              <a:t>quantitative</a:t>
            </a:r>
            <a:r>
              <a:rPr b="1" lang="en">
                <a:solidFill>
                  <a:srgbClr val="E69138"/>
                </a:solidFill>
              </a:rPr>
              <a:t> </a:t>
            </a:r>
            <a:r>
              <a:rPr b="1" lang="en">
                <a:solidFill>
                  <a:schemeClr val="dk2"/>
                </a:solidFill>
              </a:rPr>
              <a:t>evaluation metric (QEM) on image data</a:t>
            </a:r>
            <a:endParaRPr b="1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-"/>
            </a:pPr>
            <a:r>
              <a:rPr lang="en">
                <a:solidFill>
                  <a:schemeClr val="dk2"/>
                </a:solidFill>
              </a:rPr>
              <a:t>Popular dataset in Image like CIFAR-10, CIFAR-100 often lack of </a:t>
            </a:r>
            <a:r>
              <a:rPr b="1" lang="en">
                <a:solidFill>
                  <a:schemeClr val="dk2"/>
                </a:solidFill>
              </a:rPr>
              <a:t>ground-truth (GT) annotation </a:t>
            </a:r>
            <a:r>
              <a:rPr b="1" lang="en">
                <a:solidFill>
                  <a:schemeClr val="dk2"/>
                </a:solidFill>
              </a:rPr>
              <a:t>for pixel-wise</a:t>
            </a:r>
            <a:r>
              <a:rPr lang="en">
                <a:solidFill>
                  <a:schemeClr val="dk2"/>
                </a:solidFill>
              </a:rPr>
              <a:t> level</a:t>
            </a:r>
            <a:endParaRPr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-"/>
            </a:pPr>
            <a:r>
              <a:rPr lang="en">
                <a:solidFill>
                  <a:schemeClr val="dk2"/>
                </a:solidFill>
              </a:rPr>
              <a:t>Most of existing QEM still rely on surveys/questionnaires of human expert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-"/>
            </a:pPr>
            <a:r>
              <a:rPr lang="en">
                <a:solidFill>
                  <a:schemeClr val="dk2"/>
                </a:solidFill>
              </a:rPr>
              <a:t>The red box on beside image show XAI image lack of EM for those techniques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339125" y="432420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Src: </a:t>
            </a:r>
            <a:br>
              <a:rPr lang="en"/>
            </a:br>
            <a:r>
              <a:rPr lang="en" sz="1100" u="sng">
                <a:solidFill>
                  <a:schemeClr val="hlink"/>
                </a:solidFill>
                <a:hlinkClick r:id="rId3"/>
              </a:rPr>
              <a:t>[2310.08537] XAI Benchmark for Visual Explanation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6725" y="733300"/>
            <a:ext cx="4595951" cy="307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339125" y="527050"/>
            <a:ext cx="5563800" cy="3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339125" y="65350"/>
            <a:ext cx="8180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2. XAI visual techniques/method for </a:t>
            </a:r>
            <a:r>
              <a:rPr b="1" lang="en" sz="2000">
                <a:solidFill>
                  <a:schemeClr val="dk2"/>
                </a:solidFill>
              </a:rPr>
              <a:t>Explanation</a:t>
            </a:r>
            <a:r>
              <a:rPr b="1" lang="en" sz="2000">
                <a:solidFill>
                  <a:schemeClr val="dk2"/>
                </a:solidFill>
              </a:rPr>
              <a:t> image data</a:t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3711450" y="719225"/>
            <a:ext cx="1095000" cy="29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Heatmap</a:t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603900" y="1615863"/>
            <a:ext cx="1758000" cy="29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erturbation-based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3379938" y="1644425"/>
            <a:ext cx="1758000" cy="29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Gradient-based</a:t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603900" y="2596138"/>
            <a:ext cx="1758000" cy="29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RISE</a:t>
            </a:r>
            <a:r>
              <a:rPr lang="en">
                <a:solidFill>
                  <a:schemeClr val="dk1"/>
                </a:solidFill>
              </a:rPr>
              <a:t>(*)</a:t>
            </a:r>
            <a:r>
              <a:rPr lang="en"/>
              <a:t> </a:t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3379950" y="2596150"/>
            <a:ext cx="1758000" cy="93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 family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GradCAM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HiresCAM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ScoreCAM..</a:t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6311425" y="1644413"/>
            <a:ext cx="1758000" cy="29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Attention-based</a:t>
            </a:r>
            <a:endParaRPr/>
          </a:p>
        </p:txBody>
      </p:sp>
      <p:cxnSp>
        <p:nvCxnSpPr>
          <p:cNvPr id="80" name="Google Shape;80;p15"/>
          <p:cNvCxnSpPr>
            <a:stCxn id="74" idx="2"/>
            <a:endCxn id="75" idx="0"/>
          </p:cNvCxnSpPr>
          <p:nvPr/>
        </p:nvCxnSpPr>
        <p:spPr>
          <a:xfrm flipH="1">
            <a:off x="1483050" y="1012925"/>
            <a:ext cx="2775900" cy="60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1" name="Google Shape;81;p15"/>
          <p:cNvCxnSpPr>
            <a:stCxn id="74" idx="2"/>
            <a:endCxn id="76" idx="0"/>
          </p:cNvCxnSpPr>
          <p:nvPr/>
        </p:nvCxnSpPr>
        <p:spPr>
          <a:xfrm>
            <a:off x="4258950" y="1012925"/>
            <a:ext cx="0" cy="63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" name="Google Shape;82;p15"/>
          <p:cNvCxnSpPr>
            <a:stCxn id="74" idx="2"/>
          </p:cNvCxnSpPr>
          <p:nvPr/>
        </p:nvCxnSpPr>
        <p:spPr>
          <a:xfrm>
            <a:off x="4258950" y="1012925"/>
            <a:ext cx="2977200" cy="6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p15"/>
          <p:cNvCxnSpPr/>
          <p:nvPr/>
        </p:nvCxnSpPr>
        <p:spPr>
          <a:xfrm>
            <a:off x="4258950" y="1938125"/>
            <a:ext cx="0" cy="63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5"/>
          <p:cNvCxnSpPr/>
          <p:nvPr/>
        </p:nvCxnSpPr>
        <p:spPr>
          <a:xfrm>
            <a:off x="1482900" y="1909575"/>
            <a:ext cx="0" cy="63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" name="Google Shape;85;p15"/>
          <p:cNvSpPr txBox="1"/>
          <p:nvPr/>
        </p:nvSpPr>
        <p:spPr>
          <a:xfrm>
            <a:off x="51925" y="4666500"/>
            <a:ext cx="6770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2"/>
                </a:solidFill>
              </a:rPr>
              <a:t>(*) RISE stands for Randomized input sampling for explanation of black-box models</a:t>
            </a:r>
            <a:endParaRPr b="1"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[1806.07421] RISE: Randomized Input Sampling for Explanation of Black-box Models</a:t>
            </a:r>
            <a:endParaRPr b="1" sz="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339125" y="527050"/>
            <a:ext cx="5563800" cy="3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 txBox="1"/>
          <p:nvPr/>
        </p:nvSpPr>
        <p:spPr>
          <a:xfrm>
            <a:off x="339125" y="65350"/>
            <a:ext cx="7176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3. </a:t>
            </a:r>
            <a:r>
              <a:rPr b="1" lang="en" sz="2000">
                <a:solidFill>
                  <a:schemeClr val="dk2"/>
                </a:solidFill>
              </a:rPr>
              <a:t>XAI evaluation metric for </a:t>
            </a:r>
            <a:r>
              <a:rPr b="1" lang="en" sz="2000">
                <a:solidFill>
                  <a:schemeClr val="dk2"/>
                </a:solidFill>
              </a:rPr>
              <a:t>Explanation</a:t>
            </a:r>
            <a:r>
              <a:rPr b="1" lang="en" sz="2000">
                <a:solidFill>
                  <a:schemeClr val="dk2"/>
                </a:solidFill>
              </a:rPr>
              <a:t>  </a:t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3143225" y="1232225"/>
            <a:ext cx="2098200" cy="29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metric</a:t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5951900" y="2071013"/>
            <a:ext cx="1758000" cy="29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Faithful-based</a:t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1140563" y="2010725"/>
            <a:ext cx="1758000" cy="29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Alignment</a:t>
            </a:r>
            <a:r>
              <a:rPr lang="en"/>
              <a:t>-based</a:t>
            </a:r>
            <a:endParaRPr/>
          </a:p>
        </p:txBody>
      </p:sp>
      <p:cxnSp>
        <p:nvCxnSpPr>
          <p:cNvPr id="95" name="Google Shape;95;p16"/>
          <p:cNvCxnSpPr>
            <a:stCxn id="92" idx="2"/>
            <a:endCxn id="93" idx="0"/>
          </p:cNvCxnSpPr>
          <p:nvPr/>
        </p:nvCxnSpPr>
        <p:spPr>
          <a:xfrm>
            <a:off x="4192325" y="1525925"/>
            <a:ext cx="2638500" cy="54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6"/>
          <p:cNvCxnSpPr>
            <a:stCxn id="92" idx="2"/>
            <a:endCxn id="94" idx="0"/>
          </p:cNvCxnSpPr>
          <p:nvPr/>
        </p:nvCxnSpPr>
        <p:spPr>
          <a:xfrm flipH="1">
            <a:off x="2019425" y="1525925"/>
            <a:ext cx="2172900" cy="48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" name="Google Shape;97;p16"/>
          <p:cNvSpPr/>
          <p:nvPr/>
        </p:nvSpPr>
        <p:spPr>
          <a:xfrm>
            <a:off x="838325" y="2693775"/>
            <a:ext cx="2362500" cy="129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IOU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Precision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Recall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F1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Pointing Game</a:t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5549600" y="2794838"/>
            <a:ext cx="2562600" cy="129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Average Drop % score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Deletion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Insertion</a:t>
            </a:r>
            <a:endParaRPr/>
          </a:p>
        </p:txBody>
      </p:sp>
      <p:cxnSp>
        <p:nvCxnSpPr>
          <p:cNvPr id="99" name="Google Shape;99;p16"/>
          <p:cNvCxnSpPr>
            <a:stCxn id="94" idx="2"/>
            <a:endCxn id="97" idx="0"/>
          </p:cNvCxnSpPr>
          <p:nvPr/>
        </p:nvCxnSpPr>
        <p:spPr>
          <a:xfrm>
            <a:off x="2019563" y="2304425"/>
            <a:ext cx="0" cy="38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" name="Google Shape;100;p16"/>
          <p:cNvCxnSpPr/>
          <p:nvPr/>
        </p:nvCxnSpPr>
        <p:spPr>
          <a:xfrm>
            <a:off x="6756413" y="2364725"/>
            <a:ext cx="0" cy="38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/>
          <p:nvPr/>
        </p:nvSpPr>
        <p:spPr>
          <a:xfrm>
            <a:off x="339125" y="527050"/>
            <a:ext cx="5563800" cy="3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339125" y="65350"/>
            <a:ext cx="6770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3.1 </a:t>
            </a:r>
            <a:r>
              <a:rPr b="1" lang="en" sz="2000">
                <a:solidFill>
                  <a:schemeClr val="dk2"/>
                </a:solidFill>
              </a:rPr>
              <a:t>Alignment-based evaluation metric</a:t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217150" y="620900"/>
            <a:ext cx="829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E69138"/>
              </a:buClr>
              <a:buSzPts val="1200"/>
              <a:buChar char="-"/>
            </a:pPr>
            <a:r>
              <a:rPr lang="en" sz="1200">
                <a:solidFill>
                  <a:srgbClr val="E69138"/>
                </a:solidFill>
              </a:rPr>
              <a:t>Alignment-based: </a:t>
            </a:r>
            <a:r>
              <a:rPr lang="en" sz="1200">
                <a:solidFill>
                  <a:schemeClr val="dk1"/>
                </a:solidFill>
              </a:rPr>
              <a:t>Compare between Explanation created by XAI methods and human GT pixel-wise level to see the alignment, mainly used to calculate </a:t>
            </a:r>
            <a:r>
              <a:rPr lang="en" sz="1200">
                <a:solidFill>
                  <a:srgbClr val="38761D"/>
                </a:solidFill>
              </a:rPr>
              <a:t>correlation between Model’s Explanation and Human’s Explanation 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150" y="1175000"/>
            <a:ext cx="2161625" cy="359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 rotWithShape="1">
          <a:blip r:embed="rId4">
            <a:alphaModFix/>
          </a:blip>
          <a:srcRect b="0" l="-510" r="510" t="0"/>
          <a:stretch/>
        </p:blipFill>
        <p:spPr>
          <a:xfrm>
            <a:off x="3097225" y="1173525"/>
            <a:ext cx="5181203" cy="359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/>
          <p:nvPr/>
        </p:nvSpPr>
        <p:spPr>
          <a:xfrm>
            <a:off x="339125" y="527050"/>
            <a:ext cx="5563800" cy="3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 txBox="1"/>
          <p:nvPr/>
        </p:nvSpPr>
        <p:spPr>
          <a:xfrm>
            <a:off x="339125" y="65350"/>
            <a:ext cx="6770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3.2 Faithful-based</a:t>
            </a:r>
            <a:r>
              <a:rPr b="1" lang="en" sz="2000">
                <a:solidFill>
                  <a:schemeClr val="dk2"/>
                </a:solidFill>
              </a:rPr>
              <a:t> evaluation metric</a:t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165525" y="620900"/>
            <a:ext cx="8978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E69138"/>
              </a:buClr>
              <a:buSzPts val="1200"/>
              <a:buChar char="-"/>
            </a:pPr>
            <a:r>
              <a:rPr lang="en" sz="1200">
                <a:solidFill>
                  <a:srgbClr val="E69138"/>
                </a:solidFill>
              </a:rPr>
              <a:t>Faithful</a:t>
            </a:r>
            <a:r>
              <a:rPr lang="en" sz="1200">
                <a:solidFill>
                  <a:srgbClr val="E69138"/>
                </a:solidFill>
              </a:rPr>
              <a:t>-based: </a:t>
            </a:r>
            <a:r>
              <a:rPr lang="en" sz="1200">
                <a:solidFill>
                  <a:schemeClr val="dk1"/>
                </a:solidFill>
              </a:rPr>
              <a:t>Randomly mask/delete/add important highlighted pixels in images by Explanation and compare prediction performance with the original image, </a:t>
            </a:r>
            <a:r>
              <a:rPr lang="en" sz="1200">
                <a:solidFill>
                  <a:srgbClr val="38761D"/>
                </a:solidFill>
              </a:rPr>
              <a:t>mainly used to calculate correlation between Model’s Explanation and Model’s Prediction</a:t>
            </a:r>
            <a:endParaRPr sz="1200">
              <a:solidFill>
                <a:srgbClr val="38761D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8761D"/>
              </a:solidFill>
            </a:endParaRPr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675" y="1125738"/>
            <a:ext cx="2051700" cy="3842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1375" y="1579600"/>
            <a:ext cx="6326825" cy="2403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/>
          <p:nvPr/>
        </p:nvSpPr>
        <p:spPr>
          <a:xfrm>
            <a:off x="339125" y="527050"/>
            <a:ext cx="5563800" cy="3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9"/>
          <p:cNvSpPr txBox="1"/>
          <p:nvPr/>
        </p:nvSpPr>
        <p:spPr>
          <a:xfrm>
            <a:off x="339125" y="65350"/>
            <a:ext cx="6770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4 Sample benchmark table used in paper</a:t>
            </a:r>
            <a:endParaRPr b="1" sz="2000">
              <a:solidFill>
                <a:schemeClr val="dk2"/>
              </a:solidFill>
            </a:endParaRPr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750" y="734200"/>
            <a:ext cx="4382000" cy="425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/>
        </p:nvSpPr>
        <p:spPr>
          <a:xfrm>
            <a:off x="4860750" y="775925"/>
            <a:ext cx="4155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b="1" lang="en" sz="1200">
                <a:solidFill>
                  <a:schemeClr val="dk1"/>
                </a:solidFill>
              </a:rPr>
              <a:t>For each dataset</a:t>
            </a:r>
            <a:r>
              <a:rPr lang="en" sz="1200">
                <a:solidFill>
                  <a:schemeClr val="dk1"/>
                </a:solidFill>
              </a:rPr>
              <a:t> (Gender, scene,..), the author used multiple XAI methods to create explanation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b="1" lang="en" sz="1200">
                <a:solidFill>
                  <a:schemeClr val="dk1"/>
                </a:solidFill>
              </a:rPr>
              <a:t>For each explanation</a:t>
            </a:r>
            <a:r>
              <a:rPr lang="en" sz="1200">
                <a:solidFill>
                  <a:schemeClr val="dk1"/>
                </a:solidFill>
              </a:rPr>
              <a:t>, the author benchmark them using different evaluation metrics like IOU, Precision, Deletion,...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/>
          <p:nvPr/>
        </p:nvSpPr>
        <p:spPr>
          <a:xfrm>
            <a:off x="339125" y="527050"/>
            <a:ext cx="5563800" cy="3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0"/>
          <p:cNvSpPr txBox="1"/>
          <p:nvPr/>
        </p:nvSpPr>
        <p:spPr>
          <a:xfrm>
            <a:off x="339125" y="65350"/>
            <a:ext cx="6770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Dataset Used: Weed and Crop Dataset</a:t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82800" y="557950"/>
            <a:ext cx="8978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en" sz="1200">
                <a:solidFill>
                  <a:schemeClr val="dk1"/>
                </a:solidFill>
              </a:rPr>
              <a:t>Overall: The newest and big-scale agriculture dataset with over 75 classes (</a:t>
            </a:r>
            <a:r>
              <a:rPr lang="en" sz="1200">
                <a:solidFill>
                  <a:schemeClr val="dk1"/>
                </a:solidFill>
              </a:rPr>
              <a:t>include</a:t>
            </a:r>
            <a:r>
              <a:rPr lang="en" sz="1200">
                <a:solidFill>
                  <a:schemeClr val="dk1"/>
                </a:solidFill>
              </a:rPr>
              <a:t> both many type of </a:t>
            </a:r>
            <a:r>
              <a:rPr b="1" lang="en" sz="1200">
                <a:solidFill>
                  <a:schemeClr val="dk1"/>
                </a:solidFill>
              </a:rPr>
              <a:t>crops </a:t>
            </a:r>
            <a:r>
              <a:rPr lang="en" sz="1200">
                <a:solidFill>
                  <a:schemeClr val="dk1"/>
                </a:solidFill>
              </a:rPr>
              <a:t>and </a:t>
            </a:r>
            <a:r>
              <a:rPr b="1" lang="en" sz="1200">
                <a:solidFill>
                  <a:schemeClr val="dk1"/>
                </a:solidFill>
              </a:rPr>
              <a:t>weeds</a:t>
            </a:r>
            <a:r>
              <a:rPr lang="en" sz="1200">
                <a:solidFill>
                  <a:schemeClr val="dk1"/>
                </a:solidFill>
              </a:rPr>
              <a:t>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en" sz="1200">
                <a:solidFill>
                  <a:schemeClr val="dk1"/>
                </a:solidFill>
              </a:rPr>
              <a:t>Total of over 8000 images, collected from both wild and controlled environment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en" sz="1200">
                <a:solidFill>
                  <a:schemeClr val="dk1"/>
                </a:solidFill>
              </a:rPr>
              <a:t>Contain both B-box annotation and pixel-wise level annotation and can be used for many tasks in CV with many variant </a:t>
            </a:r>
            <a:r>
              <a:rPr b="1" lang="en" sz="1200">
                <a:solidFill>
                  <a:schemeClr val="dk1"/>
                </a:solidFill>
              </a:rPr>
              <a:t>annotations: </a:t>
            </a:r>
            <a:r>
              <a:rPr lang="en" sz="1200">
                <a:solidFill>
                  <a:schemeClr val="dk1"/>
                </a:solidFill>
              </a:rPr>
              <a:t>WeedAndCrop, </a:t>
            </a:r>
            <a:r>
              <a:rPr b="1" lang="en" sz="1200">
                <a:solidFill>
                  <a:schemeClr val="dk1"/>
                </a:solidFill>
              </a:rPr>
              <a:t>WeedOrCrop9</a:t>
            </a:r>
            <a:r>
              <a:rPr lang="en" sz="1200">
                <a:solidFill>
                  <a:schemeClr val="dk1"/>
                </a:solidFill>
              </a:rPr>
              <a:t>, WeedOrCrop2, Fine24,..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en" sz="1200">
                <a:solidFill>
                  <a:schemeClr val="dk1"/>
                </a:solidFill>
              </a:rPr>
              <a:t>The dataset is quite new (</a:t>
            </a:r>
            <a:r>
              <a:rPr b="1" lang="en" sz="1200">
                <a:solidFill>
                  <a:schemeClr val="dk1"/>
                </a:solidFill>
              </a:rPr>
              <a:t>published in 2023, at </a:t>
            </a:r>
            <a:r>
              <a:rPr b="1" lang="en" sz="1200">
                <a:solidFill>
                  <a:srgbClr val="1F2328"/>
                </a:solidFill>
                <a:highlight>
                  <a:srgbClr val="FFFFFF"/>
                </a:highlight>
              </a:rPr>
              <a:t>WACV</a:t>
            </a:r>
            <a:r>
              <a:rPr lang="en" sz="1200">
                <a:solidFill>
                  <a:schemeClr val="dk1"/>
                </a:solidFill>
              </a:rPr>
              <a:t>) and </a:t>
            </a:r>
            <a:r>
              <a:rPr b="1" lang="en" sz="1200">
                <a:solidFill>
                  <a:schemeClr val="dk1"/>
                </a:solidFill>
              </a:rPr>
              <a:t>have not tested by many researchers/</a:t>
            </a:r>
            <a:r>
              <a:rPr b="1" lang="en" sz="1200">
                <a:solidFill>
                  <a:schemeClr val="dk1"/>
                </a:solidFill>
              </a:rPr>
              <a:t>practitioners</a:t>
            </a:r>
            <a:endParaRPr b="1"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</p:txBody>
      </p:sp>
      <p:pic>
        <p:nvPicPr>
          <p:cNvPr id="134" name="Google Shape;134;p20"/>
          <p:cNvPicPr preferRelativeResize="0"/>
          <p:nvPr/>
        </p:nvPicPr>
        <p:blipFill rotWithShape="1">
          <a:blip r:embed="rId3">
            <a:alphaModFix/>
          </a:blip>
          <a:srcRect b="-3490" l="0" r="0" t="3489"/>
          <a:stretch/>
        </p:blipFill>
        <p:spPr>
          <a:xfrm>
            <a:off x="107675" y="1826950"/>
            <a:ext cx="9035249" cy="267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/>
        </p:nvSpPr>
        <p:spPr>
          <a:xfrm>
            <a:off x="6143925" y="4450800"/>
            <a:ext cx="300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GitHub - cropandweed/cropandweed-dataset: Information and scripts for the CropAndWeed Dataset</a:t>
            </a:r>
            <a:endParaRPr/>
          </a:p>
        </p:txBody>
      </p:sp>
      <p:sp>
        <p:nvSpPr>
          <p:cNvPr id="136" name="Google Shape;136;p20"/>
          <p:cNvSpPr txBox="1"/>
          <p:nvPr/>
        </p:nvSpPr>
        <p:spPr>
          <a:xfrm>
            <a:off x="3280700" y="4450800"/>
            <a:ext cx="2689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The CropAndWeed Dataset: A Multi-Modal Learning Approach for Efficient Crop and Weed Manipulation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0100" y="99150"/>
            <a:ext cx="4100835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325" y="525425"/>
            <a:ext cx="4596775" cy="383920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/>
          <p:nvPr/>
        </p:nvSpPr>
        <p:spPr>
          <a:xfrm>
            <a:off x="379100" y="-27900"/>
            <a:ext cx="6770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</a:rPr>
              <a:t>Dataset Classes Info</a:t>
            </a:r>
            <a:endParaRPr b="1"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